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3" r:id="rId38"/>
    <p:sldId id="292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4572000" cy="25701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/>
    <p:restoredTop sz="76599"/>
  </p:normalViewPr>
  <p:slideViewPr>
    <p:cSldViewPr snapToGrid="0" snapToObjects="1">
      <p:cViewPr varScale="1">
        <p:scale>
          <a:sx n="258" d="100"/>
          <a:sy n="258" d="100"/>
        </p:scale>
        <p:origin x="113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F795A5-DC51-4D4A-8085-BB1CF01853AF}" type="datetimeFigureOut">
              <a:rPr lang="en-CN" smtClean="0"/>
              <a:t>2023/6/13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4213" y="1143000"/>
            <a:ext cx="5489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2528E-8349-3847-A91E-084FDDB2420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26204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CN" dirty="0"/>
              <a:t>ev set = development set = cross validation set</a:t>
            </a:r>
          </a:p>
          <a:p>
            <a:endParaRPr lang="en-CN" dirty="0"/>
          </a:p>
          <a:p>
            <a:r>
              <a:rPr lang="en-CN" dirty="0"/>
              <a:t>传统机器学习中</a:t>
            </a:r>
            <a:r>
              <a:rPr lang="zh-CN" altLang="en-US" dirty="0"/>
              <a:t>，样本较少（</a:t>
            </a:r>
            <a:r>
              <a:rPr lang="en-US" altLang="zh-CN" dirty="0"/>
              <a:t>100-10000</a:t>
            </a:r>
            <a:r>
              <a:rPr lang="zh-CN" altLang="en-US" dirty="0"/>
              <a:t>），可以选取</a:t>
            </a:r>
            <a:r>
              <a:rPr lang="zh-CN" altLang="en-CN" dirty="0"/>
              <a:t>训练集</a:t>
            </a:r>
            <a:r>
              <a:rPr lang="en-US" altLang="zh-CN" dirty="0"/>
              <a:t>/</a:t>
            </a:r>
            <a:r>
              <a:rPr lang="zh-CN" altLang="en-CN" dirty="0"/>
              <a:t>测试集</a:t>
            </a:r>
            <a:r>
              <a:rPr lang="en-US" altLang="zh-CN" dirty="0"/>
              <a:t>=70/30</a:t>
            </a:r>
            <a:r>
              <a:rPr lang="zh-CN" altLang="en-US" dirty="0"/>
              <a:t>，或者训练集</a:t>
            </a:r>
            <a:r>
              <a:rPr lang="en-US" altLang="zh-CN" dirty="0"/>
              <a:t>/</a:t>
            </a:r>
            <a:r>
              <a:rPr lang="zh-CN" altLang="en-US" dirty="0"/>
              <a:t>交叉验证集</a:t>
            </a:r>
            <a:r>
              <a:rPr lang="en-US" altLang="zh-CN" dirty="0"/>
              <a:t>/</a:t>
            </a:r>
            <a:r>
              <a:rPr lang="zh-CN" altLang="en-US" dirty="0"/>
              <a:t>测试集</a:t>
            </a:r>
            <a:r>
              <a:rPr lang="en-US" altLang="zh-CN" dirty="0"/>
              <a:t>=60/20/20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dirty="0" err="1"/>
              <a:t>如果数据样本很多</a:t>
            </a:r>
            <a:r>
              <a:rPr lang="zh-CN" altLang="en-US" dirty="0"/>
              <a:t>（</a:t>
            </a:r>
            <a:r>
              <a:rPr lang="en-US" altLang="zh-CN" dirty="0"/>
              <a:t>1000000</a:t>
            </a:r>
            <a:r>
              <a:rPr lang="zh-CN" altLang="en-US" dirty="0"/>
              <a:t>），就没必要在交叉验证集或者测试集中使用那么多的数据。可以选取</a:t>
            </a:r>
            <a:r>
              <a:rPr lang="en-US" altLang="zh-CN" dirty="0"/>
              <a:t>98/1/1</a:t>
            </a:r>
            <a:r>
              <a:rPr lang="zh-CN" altLang="en-US" dirty="0"/>
              <a:t>的比例。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2528E-8349-3847-A91E-084FDDB2420C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12811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如果W矩阵都很小或者都很大</a:t>
            </a:r>
            <a:r>
              <a:rPr lang="zh-CN" altLang="en-US" dirty="0"/>
              <a:t>，那么对于很深的神经网络，梯度会变得很小或者很大，这对于梯度下降算法是不利的：太小训练很慢，太大容易发散。</a:t>
            </a:r>
            <a:endParaRPr lang="en-US" altLang="zh-CN" dirty="0"/>
          </a:p>
          <a:p>
            <a:r>
              <a:rPr lang="zh-CN" altLang="en-US" dirty="0"/>
              <a:t>现在已经有多达</a:t>
            </a:r>
            <a:r>
              <a:rPr lang="en-US" altLang="zh-CN" dirty="0"/>
              <a:t>150</a:t>
            </a:r>
            <a:r>
              <a:rPr lang="zh-CN" altLang="en-US" dirty="0"/>
              <a:t>层的神经网络，更需要考虑到这个问题。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2528E-8349-3847-A91E-084FDDB2420C}" type="slidenum">
              <a:rPr lang="en-CN" smtClean="0"/>
              <a:t>36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15799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训练集和交叉验证集</a:t>
            </a:r>
            <a:r>
              <a:rPr lang="en-US" altLang="zh-CN" dirty="0"/>
              <a:t>/</a:t>
            </a:r>
            <a:r>
              <a:rPr lang="zh-CN" altLang="en-US" dirty="0"/>
              <a:t>测试集的分布不一样没关系，但是要尽量保证交叉验证集和测试集的分布相同。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dirty="0" err="1"/>
              <a:t>测试集是为了给我们一个无偏估计</a:t>
            </a:r>
            <a:r>
              <a:rPr lang="zh-CN" altLang="en-US" dirty="0"/>
              <a:t>。什么意思？ 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2528E-8349-3847-A91E-084FDDB2420C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67812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CN" dirty="0"/>
              <a:t>igh</a:t>
            </a:r>
            <a:r>
              <a:rPr lang="zh-CN" altLang="en-US" dirty="0"/>
              <a:t> </a:t>
            </a:r>
            <a:r>
              <a:rPr lang="en-US" altLang="zh-CN" dirty="0"/>
              <a:t>bias</a:t>
            </a:r>
            <a:r>
              <a:rPr lang="zh-CN" altLang="en-US" dirty="0"/>
              <a:t>：测试集和开发集的准确率都很低</a:t>
            </a:r>
            <a:endParaRPr lang="en-US" altLang="zh-CN" dirty="0"/>
          </a:p>
          <a:p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variance</a:t>
            </a:r>
            <a:r>
              <a:rPr lang="zh-CN" altLang="en-US" dirty="0"/>
              <a:t>：测试集和开发集的准确率差别很大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2528E-8349-3847-A91E-084FDDB2420C}" type="slidenum">
              <a:rPr lang="en-CN" smtClean="0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8912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同时具有高偏差和高方差的模型是什么样子</a:t>
            </a:r>
            <a:r>
              <a:rPr lang="zh-CN" altLang="en-US" dirty="0"/>
              <a:t>（紫色的分界线）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2528E-8349-3847-A91E-084FDDB2420C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03395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在pre-deep-leaning时代</a:t>
            </a:r>
            <a:r>
              <a:rPr lang="zh-CN" altLang="en-US" dirty="0"/>
              <a:t>，往往很难做到同时降低</a:t>
            </a:r>
            <a:r>
              <a:rPr lang="en-US" altLang="zh-CN" dirty="0"/>
              <a:t>bias</a:t>
            </a:r>
            <a:r>
              <a:rPr lang="zh-CN" altLang="en-US" dirty="0"/>
              <a:t>和</a:t>
            </a:r>
            <a:r>
              <a:rPr lang="en-US" altLang="zh-CN" dirty="0"/>
              <a:t>variance</a:t>
            </a:r>
            <a:r>
              <a:rPr lang="zh-CN" altLang="en-US" dirty="0"/>
              <a:t>。但是在</a:t>
            </a:r>
            <a:r>
              <a:rPr lang="en-US" altLang="zh-CN" dirty="0"/>
              <a:t>deep-learning</a:t>
            </a:r>
            <a:r>
              <a:rPr lang="zh-CN" altLang="en-US" dirty="0"/>
              <a:t>时代，可以通过大数据和正则化，同时做到降低</a:t>
            </a:r>
            <a:r>
              <a:rPr lang="en-US" altLang="zh-CN" dirty="0"/>
              <a:t>bias</a:t>
            </a:r>
            <a:r>
              <a:rPr lang="zh-CN" altLang="en-US" dirty="0"/>
              <a:t>和</a:t>
            </a:r>
            <a:r>
              <a:rPr lang="en-US" altLang="zh-CN" dirty="0"/>
              <a:t>variance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2528E-8349-3847-A91E-084FDDB2420C}" type="slidenum">
              <a:rPr lang="en-CN" smtClean="0"/>
              <a:t>14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73890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一般图像视觉领域最常使用这个drop-out正则化方法</a:t>
            </a:r>
            <a:r>
              <a:rPr lang="zh-CN" altLang="en-US" dirty="0"/>
              <a:t>。原因猜测：因为图像视觉领域的输入向量特别大，神经网络中每层的神经元数量相对较多，而训练样本数量比较少，容易产生过拟合现象。</a:t>
            </a:r>
            <a:endParaRPr lang="en-US" altLang="zh-CN" dirty="0"/>
          </a:p>
          <a:p>
            <a:r>
              <a:rPr lang="zh-CN" altLang="en-US" dirty="0"/>
              <a:t>一般对输入层用的</a:t>
            </a:r>
            <a:r>
              <a:rPr lang="en-US" altLang="zh-CN" dirty="0"/>
              <a:t>keep-prob</a:t>
            </a:r>
            <a:r>
              <a:rPr lang="zh-CN" altLang="en-US" dirty="0"/>
              <a:t>接近于</a:t>
            </a:r>
            <a:r>
              <a:rPr lang="en-US" altLang="zh-CN" dirty="0"/>
              <a:t>1</a:t>
            </a:r>
            <a:r>
              <a:rPr lang="zh-CN" altLang="en-US" dirty="0"/>
              <a:t>，输出层不进行</a:t>
            </a:r>
            <a:r>
              <a:rPr lang="en-US" altLang="zh-CN" dirty="0"/>
              <a:t>drop-out</a:t>
            </a:r>
            <a:r>
              <a:rPr lang="zh-CN" altLang="en-US" dirty="0"/>
              <a:t>。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2528E-8349-3847-A91E-084FDDB2420C}" type="slidenum">
              <a:rPr lang="en-CN" smtClean="0"/>
              <a:t>28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11737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除了</a:t>
            </a:r>
          </a:p>
          <a:p>
            <a:pPr marL="228600" indent="-228600">
              <a:buAutoNum type="arabicPeriod"/>
            </a:pPr>
            <a:r>
              <a:rPr lang="zh-CN" altLang="en-CN" dirty="0"/>
              <a:t>添加</a:t>
            </a:r>
            <a:r>
              <a:rPr lang="zh-CN" altLang="en-US" dirty="0"/>
              <a:t>参数</a:t>
            </a:r>
            <a:r>
              <a:rPr lang="zh-CN" altLang="en-CN" dirty="0"/>
              <a:t>惩罚项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dirty="0"/>
              <a:t>Dropout</a:t>
            </a:r>
          </a:p>
          <a:p>
            <a:pPr marL="228600" indent="-228600">
              <a:buAutoNum type="arabicPeriod"/>
            </a:pPr>
            <a:r>
              <a:rPr lang="en-US"/>
              <a:t>提前结束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2528E-8349-3847-A91E-084FDDB2420C}" type="slidenum">
              <a:rPr lang="en-CN" smtClean="0"/>
              <a:t>29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68714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在反向传播过程中</a:t>
            </a:r>
            <a:r>
              <a:rPr lang="zh-CN" altLang="en-US" dirty="0"/>
              <a:t>，我们会尽量优化损失函数，并避免过拟合。一般在这两者之间进行调整的时候，我们会一次调整一个因素，而不去影响另一个因素，也就是所谓的“正交”原则。但是</a:t>
            </a:r>
            <a:r>
              <a:rPr lang="en-US" altLang="zh-CN" dirty="0"/>
              <a:t>early</a:t>
            </a:r>
            <a:r>
              <a:rPr lang="zh-CN" altLang="en-US" dirty="0"/>
              <a:t> </a:t>
            </a:r>
            <a:r>
              <a:rPr lang="en-US" altLang="zh-CN" dirty="0"/>
              <a:t>stopping</a:t>
            </a:r>
            <a:r>
              <a:rPr lang="zh-CN" altLang="en-US" dirty="0"/>
              <a:t>打破了这个原则：同时影响了这两个因素。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2528E-8349-3847-A91E-084FDDB2420C}" type="slidenum">
              <a:rPr lang="en-CN" smtClean="0"/>
              <a:t>31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68611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Normalizing</a:t>
            </a:r>
            <a:r>
              <a:rPr lang="zh-CN" altLang="en-US" dirty="0"/>
              <a:t> </a:t>
            </a:r>
            <a:r>
              <a:rPr lang="en-US" altLang="zh-CN" dirty="0"/>
              <a:t>inputs</a:t>
            </a:r>
            <a:r>
              <a:rPr lang="zh-CN" altLang="en-US" dirty="0"/>
              <a:t>可以使你的训练过程更快，可以从梯度下降的过程去理解。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2528E-8349-3847-A91E-084FDDB2420C}" type="slidenum">
              <a:rPr lang="en-CN" smtClean="0"/>
              <a:t>32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2002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1L01 note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1L02 notes_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1L02 notes_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1L03 pdf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1L03 pdf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1L03 pdf_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1L04 note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1L04 notes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1L04 notes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1L04 notes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1L04 notes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1L01 notes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1L05 note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1L05 notes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1L05 notes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1L06 note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1L06 notes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1L06 notes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1L06 notes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1L06 notes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1L06 notes_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1L08 notes_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1L01 notes_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1L08 notes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1L08 notes_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1L09 notes_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1L09 notes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1L09 notes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1L10 note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1L10 notes_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1L12 note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1L10 notes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1L12 notes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1L01 notes_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1L12 notes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1L13 note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1L13 notes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1L13 notes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1L13 notes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1L13 notes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1L02 note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1L02 notes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1L02 notes_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1L02 notes_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2W1L02 notes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12893</TotalTime>
  <Words>395</Words>
  <Application>Microsoft Macintosh PowerPoint</Application>
  <PresentationFormat>Custom</PresentationFormat>
  <Paragraphs>30</Paragraphs>
  <Slides>45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>generated using python-pptx</dc:description>
  <cp:lastModifiedBy>Zhang, Hongchao</cp:lastModifiedBy>
  <cp:revision>7</cp:revision>
  <dcterms:created xsi:type="dcterms:W3CDTF">2013-01-27T09:14:16Z</dcterms:created>
  <dcterms:modified xsi:type="dcterms:W3CDTF">2023-06-13T05:17:35Z</dcterms:modified>
  <cp:category/>
</cp:coreProperties>
</file>